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y="6858000" cx="12192000"/>
  <p:notesSz cx="6858000" cy="9144000"/>
  <p:embeddedFontLst>
    <p:embeddedFont>
      <p:font typeface="Robot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Roboto-bold.fntdata"/><Relationship Id="rId63" Type="http://schemas.openxmlformats.org/officeDocument/2006/relationships/font" Target="fonts/Roboto-regular.fntdata"/><Relationship Id="rId22" Type="http://schemas.openxmlformats.org/officeDocument/2006/relationships/slide" Target="slides/slide18.xml"/><Relationship Id="rId66" Type="http://schemas.openxmlformats.org/officeDocument/2006/relationships/font" Target="fonts/Roboto-boldItalic.fntdata"/><Relationship Id="rId21" Type="http://schemas.openxmlformats.org/officeDocument/2006/relationships/slide" Target="slides/slide17.xml"/><Relationship Id="rId65" Type="http://schemas.openxmlformats.org/officeDocument/2006/relationships/font" Target="fonts/Roboto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15ef8ca5b_0_9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b15ef8ca5b_0_9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15ef8ca5b_0_10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b15ef8ca5b_0_10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15ef8ca5b_0_10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b15ef8ca5b_0_10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15ef8ca5b_0_9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b15ef8ca5b_0_9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15ef8ca5b_0_10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b15ef8ca5b_0_10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15ef8ca5b_0_10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b15ef8ca5b_0_10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15ef8ca5b_0_9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b15ef8ca5b_0_9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15ef8ca5b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b15ef8ca5b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fcbebda4d_0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8fcbebda4d_0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15ef8ca5b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b15ef8ca5b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46aca9e4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846aca9e4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15ef8ca5b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b15ef8ca5b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15ef8ca5b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b15ef8ca5b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15ef8ca5b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b15ef8ca5b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15ef8ca5b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b15ef8ca5b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4374d1b88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04374d1b88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4374d1b88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104374d1b88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15ef8ca5b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b15ef8ca5b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15ef8ca5b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b15ef8ca5b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15ef8ca5b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b15ef8ca5b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15ef8ca5b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b15ef8ca5b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3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b15ef8ca5b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b15ef8ca5b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b15ef8ca5b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b15ef8ca5b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b15ef8ca5b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b15ef8ca5b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b15ef8ca5b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b15ef8ca5b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15ef8ca5b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b15ef8ca5b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b15ef8ca5b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b15ef8ca5b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15ef8ca5b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b15ef8ca5b_0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b15ef8ca5b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b15ef8ca5b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b15ef8ca5b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b15ef8ca5b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b15ef8ca5b_0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b15ef8ca5b_0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15ef8ca5b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b15ef8ca5b_0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b15ef8ca5b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b15ef8ca5b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b15ef8ca5b_0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b15ef8ca5b_0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b15ef8ca5b_0_2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b15ef8ca5b_0_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b15ef8ca5b_0_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b15ef8ca5b_0_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b15ef8ca5b_0_3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b15ef8ca5b_0_3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5ef8ca5b_0_3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b15ef8ca5b_0_3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b15ef8ca5b_0_3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b15ef8ca5b_0_3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b15ef8ca5b_0_3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b15ef8ca5b_0_3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b15ef8ca5b_0_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b15ef8ca5b_0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fcbebda4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8fcbebda4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b15ef8ca5b_0_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b15ef8ca5b_0_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e29d6ff1c0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e29d6ff1c0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e29d6ff1c0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e29d6ff1c0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e29d6ff1c0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e29d6ff1c0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9" name="Google Shape;689;p29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90" name="Google Shape;69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46fbf0612_3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746fbf0612_3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9a8b8ad83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89a8b8ad83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4374d1b8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04374d1b8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15ef8ca5b_0_4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b15ef8ca5b_0_4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3">
  <p:cSld name="Code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2" type="body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3" type="body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4">
  <p:cSld name="Code 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4" name="Google Shape;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2" type="body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ход на live-coding">
  <p:cSld name="Переход на live-coding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4191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4191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4191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4191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литературы">
  <p:cSld name="Список литературы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2" type="body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зображение">
  <p:cSld name="Изображение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>
            <p:ph idx="2" type="pic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уктура презентации">
  <p:cSld name="Структура презентации">
    <p:bg>
      <p:bgPr>
        <a:solidFill>
          <a:srgbClr val="FEFEF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8" name="Google Shape;10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fmla="val 50000" name="adj"/>
            </a:avLst>
          </a:prstGeom>
          <a:solidFill>
            <a:srgbClr val="40CDD0"/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2" type="body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3" type="body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4" type="body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5" type="body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списка">
  <p:cSld name="Два списка">
    <p:bg>
      <p:bgPr>
        <a:solidFill>
          <a:srgbClr val="FEFEFE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3" type="body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и контакты">
  <p:cSld name="Закрывающий и контакты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8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Заголовок и подзаголовок">
  <p:cSld name="10_Заголовок и подзаголовок">
    <p:bg>
      <p:bgPr>
        <a:solidFill>
          <a:srgbClr val="FEFEF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ьзователь"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ьзователь"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i="0" sz="4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body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b="0" i="0" sz="2109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3" type="body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4" type="body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 два блока">
  <p:cSld name="Список подтем">
    <p:bg>
      <p:bgPr>
        <a:solidFill>
          <a:srgbClr val="FEFEF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2" type="body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3" type="body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4" type="body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5" type="body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6" type="body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7" type="body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8" type="body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контакты">
  <p:cSld name="Заголовок и контакты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а курса">
  <p:cSld name="Карта курса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b="1" sz="4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3" type="body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4" type="body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5" type="body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6" type="body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7" type="body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8" type="body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9" type="body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3" type="body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4" type="body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ршрут вебинара">
  <p:cSld name="Маршрут вебинара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3" type="body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4" type="body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5" type="body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b="1" sz="5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">
  <p:cSld name="Разделительный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b="1" sz="25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>
            <p:ph idx="2" type="body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b="1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картинка">
  <p:cSld name="Текст и картинка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5" name="Google Shape;7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/>
          <p:nvPr>
            <p:ph idx="2" type="pic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0" name="Google Shape;8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idx="1" type="body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">
  <p:cSld name="Code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4" name="Google Shape;8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2" type="body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b="0" i="0" sz="30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631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5724" lvl="1" marL="914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881" lvl="2" marL="1371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991" lvl="3" marL="1828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8991" lvl="4" marL="22860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8991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8991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899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899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Relationship Id="rId4" Type="http://schemas.openxmlformats.org/officeDocument/2006/relationships/image" Target="../media/image34.png"/><Relationship Id="rId5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Relationship Id="rId4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Relationship Id="rId4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Relationship Id="rId4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Relationship Id="rId4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Relationship Id="rId4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Relationship Id="rId4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Relationship Id="rId4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Relationship Id="rId4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Relationship Id="rId4" Type="http://schemas.openxmlformats.org/officeDocument/2006/relationships/image" Target="../media/image47.png"/><Relationship Id="rId5" Type="http://schemas.openxmlformats.org/officeDocument/2006/relationships/image" Target="../media/image43.png"/><Relationship Id="rId6" Type="http://schemas.openxmlformats.org/officeDocument/2006/relationships/image" Target="../media/image38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Relationship Id="rId4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Relationship Id="rId4" Type="http://schemas.openxmlformats.org/officeDocument/2006/relationships/image" Target="../media/image48.png"/><Relationship Id="rId5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jpg"/><Relationship Id="rId4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Relationship Id="rId4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Relationship Id="rId4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Relationship Id="rId4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Relationship Id="rId4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Relationship Id="rId4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b="1" i="0" sz="5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58" name="Google Shape;25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Action Detection / Event Localization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525" y="1770925"/>
            <a:ext cx="10283825" cy="43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66" name="Google Shape;26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Action Detection / Event Localization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3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52481"/>
            <a:ext cx="12192002" cy="3572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74" name="Google Shape;27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Action Detection / Event Localization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3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7" name="Google Shape;2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" y="2290050"/>
            <a:ext cx="12096749" cy="360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2" name="Google Shape;28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Action Detection / Event Localization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3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0" y="2176172"/>
            <a:ext cx="12191998" cy="3812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90" name="Google Shape;29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Action Detection / Event Localization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3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3" name="Google Shape;293;p34"/>
          <p:cNvPicPr preferRelativeResize="0"/>
          <p:nvPr/>
        </p:nvPicPr>
        <p:blipFill rotWithShape="1">
          <a:blip r:embed="rId4">
            <a:alphaModFix/>
          </a:blip>
          <a:srcRect b="0" l="1234" r="0" t="0"/>
          <a:stretch/>
        </p:blipFill>
        <p:spPr>
          <a:xfrm>
            <a:off x="76200" y="2158150"/>
            <a:ext cx="12122151" cy="369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98" name="Google Shape;29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5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Action Detection / Event Localization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1" name="Google Shape;301;p35"/>
          <p:cNvPicPr preferRelativeResize="0"/>
          <p:nvPr/>
        </p:nvPicPr>
        <p:blipFill rotWithShape="1">
          <a:blip r:embed="rId4">
            <a:alphaModFix/>
          </a:blip>
          <a:srcRect b="0" l="0" r="8809" t="0"/>
          <a:stretch/>
        </p:blipFill>
        <p:spPr>
          <a:xfrm>
            <a:off x="101600" y="2193925"/>
            <a:ext cx="12090426" cy="36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06" name="Google Shape;30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6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Задачи Action Recognition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3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Google Shape;309;p36"/>
          <p:cNvSpPr txBox="1"/>
          <p:nvPr>
            <p:ph idx="4294967295" type="body"/>
          </p:nvPr>
        </p:nvSpPr>
        <p:spPr>
          <a:xfrm>
            <a:off x="246725" y="1614200"/>
            <a:ext cx="11516700" cy="47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General Human Motion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(активность человека, вызванная движением тела).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Human-Object Interaction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(взаимодействия человека с объектами).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Human-Human Interaction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(групповая активность, спорт).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7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Action Recognition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Датасеты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21" name="Google Shape;32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HMDB-51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4" name="Google Shape;3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3975" y="1407525"/>
            <a:ext cx="7707700" cy="51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8"/>
          <p:cNvSpPr txBox="1"/>
          <p:nvPr>
            <p:ph idx="4294967295" type="body"/>
          </p:nvPr>
        </p:nvSpPr>
        <p:spPr>
          <a:xfrm>
            <a:off x="117475" y="1494125"/>
            <a:ext cx="3976500" cy="45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Появился в 2011 г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7,000 клипов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51 категория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101 клип / категорию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Размер 2 ГБ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30" name="Google Shape;33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HMDB-51: средняя длина клипов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3" name="Google Shape;33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5950" y="1361125"/>
            <a:ext cx="8280650" cy="53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74" name="Google Shape;17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Проверит</a:t>
            </a:r>
            <a:r>
              <a:rPr b="1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ь, идет ли запись!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внешний&#10;&#10;Автоматически созданное описание" id="176" name="Google Shape;17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9663" y="1914705"/>
            <a:ext cx="3972673" cy="396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38" name="Google Shape;33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UCF-101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p40"/>
          <p:cNvSpPr txBox="1"/>
          <p:nvPr>
            <p:ph idx="4294967295" type="body"/>
          </p:nvPr>
        </p:nvSpPr>
        <p:spPr>
          <a:xfrm>
            <a:off x="117475" y="1494125"/>
            <a:ext cx="3976500" cy="45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Появился в 2013 г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Основан на UCF-50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Собран из YouTube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13,320 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клипов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101 категория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132 клипа / категорию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2" name="Google Shape;342;p40"/>
          <p:cNvPicPr preferRelativeResize="0"/>
          <p:nvPr/>
        </p:nvPicPr>
        <p:blipFill rotWithShape="1">
          <a:blip r:embed="rId4">
            <a:alphaModFix/>
          </a:blip>
          <a:srcRect b="33687" l="0" r="0" t="0"/>
          <a:stretch/>
        </p:blipFill>
        <p:spPr>
          <a:xfrm>
            <a:off x="4030400" y="1326675"/>
            <a:ext cx="7815625" cy="52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47" name="Google Shape;34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UCF-101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: средняя длина клипов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4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0" name="Google Shape;3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000" y="1321975"/>
            <a:ext cx="8238450" cy="54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55" name="Google Shape;35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Sports 1M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4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42"/>
          <p:cNvSpPr txBox="1"/>
          <p:nvPr>
            <p:ph idx="4294967295" type="body"/>
          </p:nvPr>
        </p:nvSpPr>
        <p:spPr>
          <a:xfrm>
            <a:off x="35450" y="1494125"/>
            <a:ext cx="4134600" cy="45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Появился в 2014 г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Собран из YouTube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1,133,158 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клипов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487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категорий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2300 клипов/категорию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5% клипов имеют более одной метки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9" name="Google Shape;35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0175" y="1803938"/>
            <a:ext cx="7898750" cy="38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64" name="Google Shape;36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The Kinetics Human Action Video Dataset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4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7" name="Google Shape;367;p43"/>
          <p:cNvSpPr txBox="1"/>
          <p:nvPr>
            <p:ph idx="4294967295" type="body"/>
          </p:nvPr>
        </p:nvSpPr>
        <p:spPr>
          <a:xfrm>
            <a:off x="35450" y="1494125"/>
            <a:ext cx="4279500" cy="45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Появился в 2017 г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Собран из YouTube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650,000 клипов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400/600/700 категорий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1000 клипов/категорию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Длина клипов ~10 сек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8" name="Google Shape;3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900" y="1786225"/>
            <a:ext cx="7797625" cy="38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73" name="Google Shape;37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Другие датасеты для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Action Recognition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4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6" name="Google Shape;376;p44"/>
          <p:cNvSpPr txBox="1"/>
          <p:nvPr>
            <p:ph idx="4294967295" type="body"/>
          </p:nvPr>
        </p:nvSpPr>
        <p:spPr>
          <a:xfrm>
            <a:off x="246725" y="1614200"/>
            <a:ext cx="11516700" cy="47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Hollywood2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(общие действия, собран из фильмов).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MPII Cooking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(готовка).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Olympics Sports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(спорт).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Youtube-8M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(огромный датасет, общие действия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in the wild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).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81" name="Google Shape;38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5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Датасеты для Action Localization 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4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4" name="Google Shape;3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89" y="2217100"/>
            <a:ext cx="11380726" cy="24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6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6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Action Recognition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Архитектуры моделей для обработки видео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96" name="Google Shape;3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Архитектуры моделей для обработки видео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4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9" name="Google Shape;399;p47"/>
          <p:cNvSpPr txBox="1"/>
          <p:nvPr>
            <p:ph idx="4294967295" type="body"/>
          </p:nvPr>
        </p:nvSpPr>
        <p:spPr>
          <a:xfrm>
            <a:off x="246725" y="1385600"/>
            <a:ext cx="11750400" cy="23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Открытые вопросы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Какую свертку использовать: 2d или 3d?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Подавать ли на вход RGB или RGB + Optical Flow?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Как включить временную информацию в модель: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LSTM / Transformer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Features aggregation,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3d свертки?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04" name="Google Shape;40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Подход 1: ConvNet+LSTM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4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7" name="Google Shape;40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675" y="1460025"/>
            <a:ext cx="5144100" cy="51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8"/>
          <p:cNvSpPr txBox="1"/>
          <p:nvPr>
            <p:ph idx="4294967295" type="body"/>
          </p:nvPr>
        </p:nvSpPr>
        <p:spPr>
          <a:xfrm>
            <a:off x="5342850" y="1460025"/>
            <a:ext cx="6575700" cy="49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LSTM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слои кодируют состояния модели, что позволяет захватывать временную информацию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Обучаются при помощи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cross-entropy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на каждом временном шаге (фрейме)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Выход с последнего фрейма дает финальное предсказание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троят хорошее представление о глобальной динамики сцены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Но не способны захватывать локальное движение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13" name="Google Shape;41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Подход 2: 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3D ConvNets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4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6" name="Google Shape;41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8125" y="1357425"/>
            <a:ext cx="3907283" cy="52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9"/>
          <p:cNvSpPr txBox="1"/>
          <p:nvPr>
            <p:ph idx="4294967295" type="body"/>
          </p:nvPr>
        </p:nvSpPr>
        <p:spPr>
          <a:xfrm>
            <a:off x="5342850" y="1460025"/>
            <a:ext cx="6575700" cy="4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3D ConvNets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Обладают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пространственно-временными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ядрами свертки (N</a:t>
            </a:r>
            <a:r>
              <a:rPr lang="en-US" sz="24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24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N)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Кодируют пространственно-временную информацию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Содержат огромное число параметров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Как правило, не очень глубокие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2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b="1" i="0" sz="2109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fmla="val 16667" name="adj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22" name="Google Shape;42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3D Convolution Operator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5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50"/>
          <p:cNvSpPr txBox="1"/>
          <p:nvPr>
            <p:ph idx="4294967295" type="body"/>
          </p:nvPr>
        </p:nvSpPr>
        <p:spPr>
          <a:xfrm>
            <a:off x="389150" y="1672675"/>
            <a:ext cx="11156100" cy="27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Варианты свертки для обработки видео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2d свертка на одном grayscale-кадре видео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2d свертка на одном RGB-кадре видео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2d свертка на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RGB-кадрах видео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3d свертка на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RGB-кадрах видео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30" name="Google Shape;43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3D Convolution Operator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5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3" name="Google Shape;43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50" y="2130050"/>
            <a:ext cx="4924775" cy="44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150" y="2117625"/>
            <a:ext cx="5471150" cy="42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1"/>
          <p:cNvSpPr txBox="1"/>
          <p:nvPr>
            <p:ph idx="4294967295" type="body"/>
          </p:nvPr>
        </p:nvSpPr>
        <p:spPr>
          <a:xfrm>
            <a:off x="365450" y="1388625"/>
            <a:ext cx="5822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d свертка на grayscale-кадре: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51"/>
          <p:cNvSpPr txBox="1"/>
          <p:nvPr>
            <p:ph idx="4294967295" type="body"/>
          </p:nvPr>
        </p:nvSpPr>
        <p:spPr>
          <a:xfrm>
            <a:off x="6188150" y="1388625"/>
            <a:ext cx="5822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2d свертка на RGB-кадре: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41" name="Google Shape;44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3D Convolution Operator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5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4" name="Google Shape;444;p52"/>
          <p:cNvSpPr txBox="1"/>
          <p:nvPr>
            <p:ph idx="4294967295" type="body"/>
          </p:nvPr>
        </p:nvSpPr>
        <p:spPr>
          <a:xfrm>
            <a:off x="365450" y="1388625"/>
            <a:ext cx="5822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2d свертка на </a:t>
            </a:r>
            <a:r>
              <a:rPr i="1" lang="en-US" sz="2400" u="sng"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-кадрах: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52"/>
          <p:cNvSpPr txBox="1"/>
          <p:nvPr>
            <p:ph idx="4294967295" type="body"/>
          </p:nvPr>
        </p:nvSpPr>
        <p:spPr>
          <a:xfrm>
            <a:off x="6188150" y="1388625"/>
            <a:ext cx="5822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3d свертка на </a:t>
            </a:r>
            <a:r>
              <a:rPr i="1" lang="en-US" sz="2400" u="sng"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-кадрах: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6" name="Google Shape;44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450" y="2261200"/>
            <a:ext cx="5279225" cy="33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2700" y="2186750"/>
            <a:ext cx="55499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52" name="Google Shape;45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3D Convolution Operator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5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5" name="Google Shape;455;p53"/>
          <p:cNvSpPr txBox="1"/>
          <p:nvPr>
            <p:ph idx="4294967295" type="body"/>
          </p:nvPr>
        </p:nvSpPr>
        <p:spPr>
          <a:xfrm>
            <a:off x="365450" y="1388625"/>
            <a:ext cx="5822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2d свертка: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3"/>
          <p:cNvSpPr txBox="1"/>
          <p:nvPr>
            <p:ph idx="4294967295" type="body"/>
          </p:nvPr>
        </p:nvSpPr>
        <p:spPr>
          <a:xfrm>
            <a:off x="6188150" y="1388625"/>
            <a:ext cx="5822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3d свертка: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7" name="Google Shape;45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625" y="2045937"/>
            <a:ext cx="5441925" cy="41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8792" y="2019375"/>
            <a:ext cx="5636283" cy="41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63" name="Google Shape;46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4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Архитектура C3D модели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5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6" name="Google Shape;46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25" y="1632100"/>
            <a:ext cx="11683949" cy="7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4"/>
          <p:cNvSpPr txBox="1"/>
          <p:nvPr>
            <p:ph idx="4294967295" type="body"/>
          </p:nvPr>
        </p:nvSpPr>
        <p:spPr>
          <a:xfrm>
            <a:off x="254025" y="2824550"/>
            <a:ext cx="11750400" cy="27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Первый 3d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conv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слой 1×3×3, за которым следует 3d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pooling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слой с 1×2×2.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Остальные 3d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conv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слои 3×3×3, а 3d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pooling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слои -  2×2×2, stride 1 и 2.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В качестве последнего слоя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полносвязный слой размером 4096.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72" name="Google Shape;47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5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Представление временной информации в C3D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5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5" name="Google Shape;47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925" y="1712788"/>
            <a:ext cx="10166325" cy="237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5925" y="4109500"/>
            <a:ext cx="10166325" cy="2404058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5"/>
          <p:cNvSpPr txBox="1"/>
          <p:nvPr>
            <p:ph idx="4294967295" type="body"/>
          </p:nvPr>
        </p:nvSpPr>
        <p:spPr>
          <a:xfrm>
            <a:off x="617275" y="1227575"/>
            <a:ext cx="106533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Визуализация активаций 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Сonv5b 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слоя 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C3D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82" name="Google Shape;48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6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Представление временной информации в C3D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5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5" name="Google Shape;48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925" y="1805775"/>
            <a:ext cx="10204325" cy="23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5925" y="4226425"/>
            <a:ext cx="10204325" cy="2000048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6"/>
          <p:cNvSpPr txBox="1"/>
          <p:nvPr>
            <p:ph idx="4294967295" type="body"/>
          </p:nvPr>
        </p:nvSpPr>
        <p:spPr>
          <a:xfrm>
            <a:off x="617275" y="1227575"/>
            <a:ext cx="106533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Визуализация активаций 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Сonv5b 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слоя 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C3D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2" name="Google Shape;49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Более различимое представление признаков для видео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5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5" name="Google Shape;49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8250" y="1311325"/>
            <a:ext cx="9031000" cy="46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7"/>
          <p:cNvSpPr txBox="1"/>
          <p:nvPr>
            <p:ph idx="4294967295" type="body"/>
          </p:nvPr>
        </p:nvSpPr>
        <p:spPr>
          <a:xfrm>
            <a:off x="1033700" y="6191250"/>
            <a:ext cx="106533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*Распределение построено методом уменьшения размерности </a:t>
            </a:r>
            <a:r>
              <a:rPr b="1"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t-SNE</a:t>
            </a:r>
            <a:endParaRPr b="1" i="1"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01" name="Google Shape;50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27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Разные уровни абстракции пространственно-временных признаков</a:t>
            </a:r>
            <a:endParaRPr b="1" i="0" sz="2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5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4" name="Google Shape;504;p58"/>
          <p:cNvSpPr txBox="1"/>
          <p:nvPr>
            <p:ph idx="4294967295" type="body"/>
          </p:nvPr>
        </p:nvSpPr>
        <p:spPr>
          <a:xfrm>
            <a:off x="617275" y="1303775"/>
            <a:ext cx="106533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Визуализация активаций 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Conv1b 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слоя 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C3D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5" name="Google Shape;50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300" y="1837250"/>
            <a:ext cx="8761225" cy="4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10" name="Google Shape;51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27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Разные уровни абстракции пространственно-временных признаков</a:t>
            </a:r>
            <a:endParaRPr b="1" i="0" sz="2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5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3" name="Google Shape;513;p59"/>
          <p:cNvSpPr txBox="1"/>
          <p:nvPr>
            <p:ph idx="4294967295" type="body"/>
          </p:nvPr>
        </p:nvSpPr>
        <p:spPr>
          <a:xfrm>
            <a:off x="617275" y="1303775"/>
            <a:ext cx="106533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Визуализация активаций 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Conv3b 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слоя 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C3D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4" name="Google Shape;514;p59"/>
          <p:cNvPicPr preferRelativeResize="0"/>
          <p:nvPr/>
        </p:nvPicPr>
        <p:blipFill rotWithShape="1">
          <a:blip r:embed="rId4">
            <a:alphaModFix/>
          </a:blip>
          <a:srcRect b="49771" l="0" r="0" t="0"/>
          <a:stretch/>
        </p:blipFill>
        <p:spPr>
          <a:xfrm>
            <a:off x="253900" y="1872700"/>
            <a:ext cx="11684150" cy="4251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92" name="Google Shape;19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93" name="Google Shape;1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>
            <p:ph idx="4294967295" type="body"/>
          </p:nvPr>
        </p:nvSpPr>
        <p:spPr>
          <a:xfrm>
            <a:off x="3797300" y="1782763"/>
            <a:ext cx="8394700" cy="303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Активно участвуем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Задаем вопрос в чат или голосом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Off-topic обсуждаем в Slack #канал группы или #general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Вопросы вижу в чате, могу ответить не сразу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195" name="Google Shape;19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065" y="1680153"/>
            <a:ext cx="801117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5065" y="2811621"/>
            <a:ext cx="799200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векторная графика&#10;&#10;Автоматически созданное описание" id="197" name="Google Shape;19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5065" y="3989207"/>
            <a:ext cx="799200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объект, часы&#10;&#10;Автоматически созданное описание" id="198" name="Google Shape;198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5537" y="5115229"/>
            <a:ext cx="799200" cy="7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Правила вебинара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19" name="Google Shape;51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27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Разные уровни абстракции пространственно-временных признаков</a:t>
            </a:r>
            <a:endParaRPr b="1" i="0" sz="2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6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p60"/>
          <p:cNvSpPr txBox="1"/>
          <p:nvPr>
            <p:ph idx="4294967295" type="body"/>
          </p:nvPr>
        </p:nvSpPr>
        <p:spPr>
          <a:xfrm>
            <a:off x="617275" y="1303775"/>
            <a:ext cx="106533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Визуализация активаций 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Conv3b 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слоя 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C3D 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(продолжение):</a:t>
            </a:r>
            <a:endParaRPr b="1"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3" name="Google Shape;523;p60"/>
          <p:cNvPicPr preferRelativeResize="0"/>
          <p:nvPr/>
        </p:nvPicPr>
        <p:blipFill rotWithShape="1">
          <a:blip r:embed="rId4">
            <a:alphaModFix/>
          </a:blip>
          <a:srcRect b="0" l="0" r="0" t="50002"/>
          <a:stretch/>
        </p:blipFill>
        <p:spPr>
          <a:xfrm>
            <a:off x="253925" y="1915212"/>
            <a:ext cx="11684150" cy="42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28" name="Google Shape;52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Область применения C3D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1" name="Google Shape;531;p61"/>
          <p:cNvSpPr txBox="1"/>
          <p:nvPr>
            <p:ph idx="4294967295" type="body"/>
          </p:nvPr>
        </p:nvSpPr>
        <p:spPr>
          <a:xfrm>
            <a:off x="246725" y="1690400"/>
            <a:ext cx="11750400" cy="27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i="1" lang="en-US" sz="2400" u="sng">
                <a:latin typeface="Roboto"/>
                <a:ea typeface="Roboto"/>
                <a:cs typeface="Roboto"/>
                <a:sym typeface="Roboto"/>
              </a:rPr>
              <a:t>C3D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можно использовать для задач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Action Recognition / Detection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Построение эмбеддингов для видео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Object Detection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на видео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Генерация видео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36" name="Google Shape;53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Подход 3: Two-Stream Networks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6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9" name="Google Shape;53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213" y="1339700"/>
            <a:ext cx="5181375" cy="51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2"/>
          <p:cNvSpPr txBox="1"/>
          <p:nvPr>
            <p:ph idx="4294967295" type="body"/>
          </p:nvPr>
        </p:nvSpPr>
        <p:spPr>
          <a:xfrm>
            <a:off x="6787125" y="1584075"/>
            <a:ext cx="5404800" cy="4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i="1" lang="en-US" sz="2400" u="sng">
                <a:latin typeface="Roboto"/>
                <a:ea typeface="Roboto"/>
                <a:cs typeface="Roboto"/>
                <a:sym typeface="Roboto"/>
              </a:rPr>
              <a:t>Dense Optical Flow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Вычисляется заранее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Классические методы: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Gunner Farneback.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DL методы: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FlowNet, PWC-Net.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45" name="Google Shape;5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Подход 4: 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3D Fused Two-Stream Networks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8" name="Google Shape;54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150" y="1414900"/>
            <a:ext cx="4008500" cy="511502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3"/>
          <p:cNvSpPr txBox="1"/>
          <p:nvPr>
            <p:ph idx="4294967295" type="body"/>
          </p:nvPr>
        </p:nvSpPr>
        <p:spPr>
          <a:xfrm>
            <a:off x="5458050" y="1566350"/>
            <a:ext cx="6530100" cy="4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При помощи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Two Stream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модели вычисляются признаки для нескольких кадров (1 кадр = 1 RGB + 10 Optical Flow)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Вычисленные признаки подаются на вход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3d ConvNet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, которая делает финальное предсказание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Может обучаться end-to-end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54" name="Google Shape;55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4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Подход 5: 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Two-Stream 3D ConvNets (I3D)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6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7" name="Google Shape;5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675" y="1313125"/>
            <a:ext cx="5068886" cy="51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4"/>
          <p:cNvSpPr txBox="1"/>
          <p:nvPr>
            <p:ph idx="4294967295" type="body"/>
          </p:nvPr>
        </p:nvSpPr>
        <p:spPr>
          <a:xfrm>
            <a:off x="6326375" y="1584075"/>
            <a:ext cx="5865600" cy="4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Конвертация 2d свертки в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3d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Получаются из 2d путем добавление временного измерения (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24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N -&gt; N</a:t>
            </a:r>
            <a:r>
              <a:rPr lang="en-US" sz="24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24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N)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Веса могут инициализироваться весами 2d свертки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Не обязательно симметричные во всех измерениях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Размер временного измерения зависит от FPS видео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63" name="Google Shape;56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5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Backbone I3D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6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6" name="Google Shape;5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63" y="1708300"/>
            <a:ext cx="11580475" cy="4415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71" name="Google Shape;57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6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Сравнение моделей из разных подходов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p6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4" name="Google Shape;57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7275" y="4040550"/>
            <a:ext cx="2550950" cy="25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3950" y="4083125"/>
            <a:ext cx="2060876" cy="26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1900" y="1364500"/>
            <a:ext cx="2330450" cy="23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8175" y="1296400"/>
            <a:ext cx="2409309" cy="23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8825" y="4196941"/>
            <a:ext cx="1772400" cy="239855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6"/>
          <p:cNvSpPr txBox="1"/>
          <p:nvPr/>
        </p:nvSpPr>
        <p:spPr>
          <a:xfrm>
            <a:off x="874000" y="2272825"/>
            <a:ext cx="17724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ConvNet+LSTM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66"/>
          <p:cNvSpPr txBox="1"/>
          <p:nvPr/>
        </p:nvSpPr>
        <p:spPr>
          <a:xfrm>
            <a:off x="1289850" y="3777700"/>
            <a:ext cx="22674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3D ConvNets (C3D)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66"/>
          <p:cNvSpPr txBox="1"/>
          <p:nvPr/>
        </p:nvSpPr>
        <p:spPr>
          <a:xfrm>
            <a:off x="5975500" y="2272825"/>
            <a:ext cx="17724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Two-Stream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66"/>
          <p:cNvSpPr txBox="1"/>
          <p:nvPr/>
        </p:nvSpPr>
        <p:spPr>
          <a:xfrm>
            <a:off x="4992300" y="3694950"/>
            <a:ext cx="22674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3D Fused Two-Stream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66"/>
          <p:cNvSpPr txBox="1"/>
          <p:nvPr/>
        </p:nvSpPr>
        <p:spPr>
          <a:xfrm>
            <a:off x="8414350" y="3694950"/>
            <a:ext cx="3196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Two-Stream 3D ConvNets (I3D)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88" name="Google Shape;58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Сравнение моделей по числу параметров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6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1" name="Google Shape;5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788" y="1499175"/>
            <a:ext cx="11862226" cy="23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7"/>
          <p:cNvSpPr txBox="1"/>
          <p:nvPr>
            <p:ph idx="4294967295" type="body"/>
          </p:nvPr>
        </p:nvSpPr>
        <p:spPr>
          <a:xfrm>
            <a:off x="235800" y="4316775"/>
            <a:ext cx="11683200" cy="17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Все модели в качестве backbone используют </a:t>
            </a:r>
            <a:r>
              <a:rPr i="1" lang="en-US" sz="2000">
                <a:latin typeface="Roboto"/>
                <a:ea typeface="Roboto"/>
                <a:cs typeface="Roboto"/>
                <a:sym typeface="Roboto"/>
              </a:rPr>
              <a:t>Inception-v1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 (предобученную на </a:t>
            </a:r>
            <a:r>
              <a:rPr i="1" lang="en-US" sz="2000">
                <a:latin typeface="Roboto"/>
                <a:ea typeface="Roboto"/>
                <a:cs typeface="Roboto"/>
                <a:sym typeface="Roboto"/>
              </a:rPr>
              <a:t>ImageNet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),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За исключением </a:t>
            </a:r>
            <a:r>
              <a:rPr i="1" lang="en-US" sz="2000">
                <a:latin typeface="Roboto"/>
                <a:ea typeface="Roboto"/>
                <a:cs typeface="Roboto"/>
                <a:sym typeface="Roboto"/>
              </a:rPr>
              <a:t>3D-ConvNet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i="1" lang="en-US" sz="2000">
                <a:latin typeface="Roboto"/>
                <a:ea typeface="Roboto"/>
                <a:cs typeface="Roboto"/>
                <a:sym typeface="Roboto"/>
              </a:rPr>
              <a:t>C3D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), которая имеет кастомную архитектуру (обучена с нуля).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97" name="Google Shape;59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Сравнение точности моделей на разных датасетах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9" name="Google Shape;599;p6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0" name="Google Shape;60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550" y="1446025"/>
            <a:ext cx="11314650" cy="227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450" y="4008500"/>
            <a:ext cx="11140850" cy="23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06" name="Google Shape;60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Эффект от различного типа предобучения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6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9" name="Google Shape;60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775" y="1578950"/>
            <a:ext cx="11366400" cy="25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9"/>
          <p:cNvSpPr txBox="1"/>
          <p:nvPr>
            <p:ph idx="4294967295" type="body"/>
          </p:nvPr>
        </p:nvSpPr>
        <p:spPr>
          <a:xfrm>
            <a:off x="492575" y="4573700"/>
            <a:ext cx="11206800" cy="17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i="1" lang="en-US" sz="2000">
                <a:latin typeface="Roboto"/>
                <a:ea typeface="Roboto"/>
                <a:cs typeface="Roboto"/>
                <a:sym typeface="Roboto"/>
              </a:rPr>
              <a:t>Original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. Обучение модели только на </a:t>
            </a:r>
            <a:r>
              <a:rPr i="1" lang="en-US" sz="2000">
                <a:latin typeface="Roboto"/>
                <a:ea typeface="Roboto"/>
                <a:cs typeface="Roboto"/>
                <a:sym typeface="Roboto"/>
              </a:rPr>
              <a:t>UCF-101 / HMDB-51</a:t>
            </a:r>
            <a:endParaRPr i="1"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i="1" lang="en-US" sz="2000">
                <a:latin typeface="Roboto"/>
                <a:ea typeface="Roboto"/>
                <a:cs typeface="Roboto"/>
                <a:sym typeface="Roboto"/>
              </a:rPr>
              <a:t>Fixed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. Предобучение на </a:t>
            </a:r>
            <a:r>
              <a:rPr i="1" lang="en-US" sz="2000">
                <a:latin typeface="Roboto"/>
                <a:ea typeface="Roboto"/>
                <a:cs typeface="Roboto"/>
                <a:sym typeface="Roboto"/>
              </a:rPr>
              <a:t>Kinetics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, файн-тюнинг последнего слоя на </a:t>
            </a:r>
            <a:r>
              <a:rPr i="1" lang="en-US" sz="2000">
                <a:latin typeface="Roboto"/>
                <a:ea typeface="Roboto"/>
                <a:cs typeface="Roboto"/>
                <a:sym typeface="Roboto"/>
              </a:rPr>
              <a:t>UCF-101 / HMDB-51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i="1" lang="en-US" sz="2000">
                <a:latin typeface="Roboto"/>
                <a:ea typeface="Roboto"/>
                <a:cs typeface="Roboto"/>
                <a:sym typeface="Roboto"/>
              </a:rPr>
              <a:t>Full-FT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. Предобучение на </a:t>
            </a:r>
            <a:r>
              <a:rPr i="1" lang="en-US" sz="2000">
                <a:latin typeface="Roboto"/>
                <a:ea typeface="Roboto"/>
                <a:cs typeface="Roboto"/>
                <a:sym typeface="Roboto"/>
              </a:rPr>
              <a:t>Kinetics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, файн-тюнинг всей сети на </a:t>
            </a:r>
            <a:r>
              <a:rPr i="1" lang="en-US" sz="2000">
                <a:latin typeface="Roboto"/>
                <a:ea typeface="Roboto"/>
                <a:cs typeface="Roboto"/>
                <a:sym typeface="Roboto"/>
              </a:rPr>
              <a:t>UCF-101 / HMDB-51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Инициализация весами из </a:t>
            </a:r>
            <a:r>
              <a:rPr i="1" lang="en-US" sz="2000">
                <a:latin typeface="Roboto"/>
                <a:ea typeface="Roboto"/>
                <a:cs typeface="Roboto"/>
                <a:sym typeface="Roboto"/>
              </a:rPr>
              <a:t>ImageNet </a:t>
            </a:r>
            <a:r>
              <a:rPr b="1" lang="en-US" sz="200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 без инициализации.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Action Recognition: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C3D, I3D, 3d ConvNets,Two-Stream, SlowFast</a:t>
            </a:r>
            <a:endParaRPr sz="37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1" sz="27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>
            <p:ph idx="3" type="body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Витвицкий Антон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5"/>
          <p:cNvSpPr txBox="1"/>
          <p:nvPr>
            <p:ph idx="4" type="body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Head of Computer Vision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5"/>
          <p:cNvSpPr txBox="1"/>
          <p:nvPr>
            <p:ph idx="5" type="body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Boost Technology Inc, CA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5"/>
          <p:cNvSpPr txBox="1"/>
          <p:nvPr>
            <p:ph idx="6" type="body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darkangel-nwo@ya.ru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150" y="4903049"/>
            <a:ext cx="1534176" cy="184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15" name="Google Shape;61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Сравнения I3D модели с SOTA моделями (2017)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7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8" name="Google Shape;61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850" y="1298633"/>
            <a:ext cx="7502173" cy="54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71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SlowFast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SlowFast Networks for Video Recognition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30" name="Google Shape;63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Архитектура SlowFast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7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3" name="Google Shape;63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364" y="1530976"/>
            <a:ext cx="10225224" cy="49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38" name="Google Shape;63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Результаты 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SlowFast на Kinetics-400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7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1" name="Google Shape;64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1299" y="1302200"/>
            <a:ext cx="6960551" cy="55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74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52" name="Google Shape;65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75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Подведение итогов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75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75"/>
          <p:cNvSpPr/>
          <p:nvPr/>
        </p:nvSpPr>
        <p:spPr>
          <a:xfrm>
            <a:off x="3554265" y="49833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75"/>
          <p:cNvSpPr/>
          <p:nvPr/>
        </p:nvSpPr>
        <p:spPr>
          <a:xfrm>
            <a:off x="6236002" y="49833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75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75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9" name="Google Shape;659;p75"/>
          <p:cNvSpPr/>
          <p:nvPr/>
        </p:nvSpPr>
        <p:spPr>
          <a:xfrm>
            <a:off x="3754800" y="1581138"/>
            <a:ext cx="5379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Понимаем основные концепции 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Action Recognition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0" name="Google Shape;660;p75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1" name="Google Shape;661;p75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75"/>
          <p:cNvSpPr/>
          <p:nvPr/>
        </p:nvSpPr>
        <p:spPr>
          <a:xfrm>
            <a:off x="3117554" y="5426663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75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4" name="Google Shape;664;p75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5" name="Google Shape;665;p75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6" name="Google Shape;666;p75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7" name="Google Shape;667;p75"/>
          <p:cNvSpPr txBox="1"/>
          <p:nvPr/>
        </p:nvSpPr>
        <p:spPr>
          <a:xfrm>
            <a:off x="3323962" y="53535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8" name="Google Shape;668;p75"/>
          <p:cNvSpPr/>
          <p:nvPr/>
        </p:nvSpPr>
        <p:spPr>
          <a:xfrm>
            <a:off x="3817207" y="54994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669" name="Google Shape;66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5"/>
          <p:cNvSpPr/>
          <p:nvPr/>
        </p:nvSpPr>
        <p:spPr>
          <a:xfrm>
            <a:off x="3817200" y="2566775"/>
            <a:ext cx="52611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Знаем о датасетах HMDB-51, UCF-101, Sports 1M и Kinetics </a:t>
            </a:r>
            <a:endParaRPr i="1"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1" name="Google Shape;671;p75"/>
          <p:cNvSpPr/>
          <p:nvPr/>
        </p:nvSpPr>
        <p:spPr>
          <a:xfrm>
            <a:off x="3786000" y="3551475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Понимаем подходы ConvNet+LSTM, 3D ConvNets, Two-Stream и Two-Stream 3D</a:t>
            </a:r>
            <a:endParaRPr i="1"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2" name="Google Shape;672;p75"/>
          <p:cNvSpPr/>
          <p:nvPr/>
        </p:nvSpPr>
        <p:spPr>
          <a:xfrm>
            <a:off x="3817150" y="5622525"/>
            <a:ext cx="53169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Знаем </a:t>
            </a: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модели C3D, I3D и SlowFast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3" name="Google Shape;673;p75"/>
          <p:cNvSpPr/>
          <p:nvPr/>
        </p:nvSpPr>
        <p:spPr>
          <a:xfrm>
            <a:off x="3117554" y="4437275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75"/>
          <p:cNvSpPr txBox="1"/>
          <p:nvPr/>
        </p:nvSpPr>
        <p:spPr>
          <a:xfrm>
            <a:off x="3323962" y="436417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5" name="Google Shape;675;p75"/>
          <p:cNvSpPr/>
          <p:nvPr/>
        </p:nvSpPr>
        <p:spPr>
          <a:xfrm>
            <a:off x="3817207" y="451002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6" name="Google Shape;676;p75"/>
          <p:cNvSpPr/>
          <p:nvPr/>
        </p:nvSpPr>
        <p:spPr>
          <a:xfrm>
            <a:off x="3817150" y="4633138"/>
            <a:ext cx="53169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Знаем</a:t>
            </a: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как работает 3D Convolution Operator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81" name="Google Shape;68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7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Р</a:t>
            </a: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ефлексия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3" name="Google Shape;683;p76"/>
          <p:cNvSpPr txBox="1"/>
          <p:nvPr/>
        </p:nvSpPr>
        <p:spPr>
          <a:xfrm>
            <a:off x="3055841" y="4136612"/>
            <a:ext cx="797442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?</a:t>
            </a:r>
            <a:endParaRPr b="0" i="0" sz="8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84" name="Google Shape;684;p76"/>
          <p:cNvSpPr txBox="1"/>
          <p:nvPr/>
        </p:nvSpPr>
        <p:spPr>
          <a:xfrm>
            <a:off x="4004990" y="2372249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Какие мысли и идеи вам запомнились из 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сегодняшнего 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вебинара?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" name="Google Shape;685;p76"/>
          <p:cNvSpPr txBox="1"/>
          <p:nvPr/>
        </p:nvSpPr>
        <p:spPr>
          <a:xfrm>
            <a:off x="4004990" y="45347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планируете применять в работе из этого?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Звезда" id="686" name="Google Shape;68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7362" y="21759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7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77"/>
          <p:cNvSpPr/>
          <p:nvPr/>
        </p:nvSpPr>
        <p:spPr>
          <a:xfrm>
            <a:off x="54557" y="2603123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Заполните, пожалуйста,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опрос о занятии по ссылке в чате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8"/>
          <p:cNvSpPr txBox="1"/>
          <p:nvPr>
            <p:ph idx="1" type="body"/>
          </p:nvPr>
        </p:nvSpPr>
        <p:spPr>
          <a:xfrm>
            <a:off x="0" y="2411600"/>
            <a:ext cx="12191400" cy="14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b="0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Приходите на следующие вебинары</a:t>
            </a:r>
            <a:endParaRPr b="0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1" name="Google Shape;701;p78"/>
          <p:cNvSpPr txBox="1"/>
          <p:nvPr>
            <p:ph idx="3" type="body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Витвицкий Антон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2" name="Google Shape;702;p78"/>
          <p:cNvSpPr txBox="1"/>
          <p:nvPr>
            <p:ph idx="4" type="body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Head of Computer Vision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3" name="Google Shape;703;p78"/>
          <p:cNvSpPr txBox="1"/>
          <p:nvPr>
            <p:ph idx="5" type="body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Boost Technology Inc, CA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4" name="Google Shape;704;p78"/>
          <p:cNvSpPr txBox="1"/>
          <p:nvPr>
            <p:ph idx="6" type="body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darkangel-nwo@ya.ru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5" name="Google Shape;70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150" y="4903049"/>
            <a:ext cx="1534176" cy="184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14" name="Google Shape;2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вебинара </a:t>
            </a:r>
            <a:r>
              <a:rPr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b="1" i="0" lang="en-US" sz="5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После занятия вы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2340800" y="133117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2566876" y="12576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2990625" y="1431950"/>
            <a:ext cx="6391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Поймете базовые концепции 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Action Recognition / Detection</a:t>
            </a:r>
            <a:endParaRPr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2340800" y="239797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2566876" y="23244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3364275" y="2529800"/>
            <a:ext cx="5862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Узнаете о видеодатасетах для 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Action Recognition</a:t>
            </a:r>
            <a:endParaRPr i="1"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2340800" y="346477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2566876" y="33912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3256325" y="3622950"/>
            <a:ext cx="6100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Узнаете о различных подходах в задачах обработки видео</a:t>
            </a:r>
            <a:endParaRPr b="0" i="1" sz="14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2340800" y="453157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2566876" y="43818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3256325" y="4741725"/>
            <a:ext cx="6100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Поймете как работает </a:t>
            </a:r>
            <a:r>
              <a:rPr i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3D Convolution Operator</a:t>
            </a:r>
            <a:endParaRPr i="1"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2340800" y="561727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2566876" y="55437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3256325" y="5827425"/>
            <a:ext cx="6100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Изучите архитектуры </a:t>
            </a:r>
            <a:r>
              <a:rPr i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C3D, I3D, SlowFast</a:t>
            </a:r>
            <a:endParaRPr i="1"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7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7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Action Recognition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42" name="Google Shape;24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Терминология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p28"/>
          <p:cNvSpPr txBox="1"/>
          <p:nvPr>
            <p:ph idx="4294967295" type="body"/>
          </p:nvPr>
        </p:nvSpPr>
        <p:spPr>
          <a:xfrm>
            <a:off x="246725" y="1614200"/>
            <a:ext cx="11516700" cy="47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Action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/ </a:t>
            </a: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Actioness -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действие, которое соответствует 4 критериям: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1) агент 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2) намерение 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3) движение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4) результирующий эффект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Activity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- набор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actions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начальным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и конечным моментом времени.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Event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action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 единственным моментом времени, который однозначно определяется некоторым набором правил.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50" name="Google Shape;25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/>
          <p:nvPr/>
        </p:nvSpPr>
        <p:spPr>
          <a:xfrm>
            <a:off x="228600" y="359175"/>
            <a:ext cx="11690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Action Recognition / Activity Recognition / Action Classification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200" y="1438425"/>
            <a:ext cx="6489776" cy="50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